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6" r:id="rId24"/>
    <p:sldId id="279" r:id="rId25"/>
    <p:sldId id="280" r:id="rId26"/>
    <p:sldId id="282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</p:grpSp>
      <p:sp>
        <p:nvSpPr>
          <p:cNvPr id="20522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523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338DB-B2CF-4BD8-ABA3-BD67E03B1309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DE482-A707-4124-9577-82721F7AA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25C3C-DA64-4EC8-BB4B-6F9372374DA5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AFFD8-96AA-4855-A398-5FAEA16DFD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75AF8-5B48-4BD6-B870-F48BEA72D1D4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E330B-75FF-47AD-9F42-CAD23A625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16337-D49C-4ED0-8029-4F99ED359075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F8DE0-C46C-457C-B80A-14670335A7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0934-43B7-4A4B-B6CB-367A11789A34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67ED5-A0EF-4D7B-BE5A-F18EC6F0C0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AB409-AEED-4D2D-94FD-A4778A881082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FFD80-EE82-47E0-8230-F7457C6FCA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79FD3-F315-4EB0-B086-86A019844093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97D32-D31F-4FB4-95D6-113C186CAF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8428A-FD0B-4F30-ABBB-3D30C27370BC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252A8-8EA3-4036-9334-6A93C8B3C3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390128-B1EB-4511-9E0A-B9D58C69DA75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C94D4-B471-4CB2-8C79-14C47D84CC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DFFC7-43E8-4742-BF97-061E81380B17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C3E227-ECF0-4E1E-A418-405F3EEFB2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E4046-CA7E-4222-8B65-7352BD9BFC3C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2D482-8D9C-4985-AE6F-95BAFE4FE5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8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69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7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8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79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0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1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2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3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4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5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6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7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8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89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90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91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92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93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sp>
          <p:nvSpPr>
            <p:cNvPr id="19494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en-US"/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19496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  <p:sp>
            <p:nvSpPr>
              <p:cNvPr id="19497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0" hangingPunct="0">
                  <a:defRPr/>
                </a:pPr>
                <a:endParaRPr lang="en-US"/>
              </a:p>
            </p:txBody>
          </p:sp>
        </p:grpSp>
      </p:grpSp>
      <p:sp>
        <p:nvSpPr>
          <p:cNvPr id="1949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9499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500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8236C7C-F487-4AE2-BF2A-3CACEBD5F8F0}" type="datetimeFigureOut">
              <a:rPr lang="en-US"/>
              <a:pPr>
                <a:defRPr/>
              </a:pPr>
              <a:t>11/9/2009</a:t>
            </a:fld>
            <a:endParaRPr lang="en-US"/>
          </a:p>
        </p:txBody>
      </p:sp>
      <p:sp>
        <p:nvSpPr>
          <p:cNvPr id="19501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502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3DB24D6-4EFE-4ECB-9E87-125DAF8BEA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3.1 Cognitive Level of Analysis:  Cognitive Processes</a:t>
            </a:r>
          </a:p>
        </p:txBody>
      </p:sp>
      <p:sp>
        <p:nvSpPr>
          <p:cNvPr id="13317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828800"/>
            <a:ext cx="3681413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Working Memory Model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Baddeley</a:t>
            </a:r>
            <a:r>
              <a:rPr lang="en-US" dirty="0" smtClean="0"/>
              <a:t> and Hitch) 1974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Based on Multi-store model</a:t>
            </a:r>
          </a:p>
          <a:p>
            <a:pPr eaLnBrk="1" hangingPunct="1">
              <a:defRPr/>
            </a:pPr>
            <a:r>
              <a:rPr lang="en-US" b="1" u="sng" dirty="0" smtClean="0"/>
              <a:t>The Central Executive </a:t>
            </a:r>
            <a:r>
              <a:rPr lang="en-US" dirty="0" smtClean="0"/>
              <a:t>(controlling system that coordinates the “slave systems”)</a:t>
            </a:r>
          </a:p>
          <a:p>
            <a:pPr lvl="1" eaLnBrk="1" hangingPunct="1">
              <a:defRPr/>
            </a:pPr>
            <a:r>
              <a:rPr lang="en-US" dirty="0" smtClean="0"/>
              <a:t>Limited capacity</a:t>
            </a:r>
          </a:p>
          <a:p>
            <a:pPr lvl="1" eaLnBrk="1" hangingPunct="1">
              <a:defRPr/>
            </a:pPr>
            <a:r>
              <a:rPr lang="en-US" dirty="0" smtClean="0"/>
              <a:t>Modality free (can process any sensory information)</a:t>
            </a:r>
          </a:p>
          <a:p>
            <a:pPr lvl="2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Attention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Most important function of CE.</a:t>
            </a:r>
          </a:p>
          <a:p>
            <a:pPr lvl="1" eaLnBrk="1" hangingPunct="1">
              <a:defRPr/>
            </a:pPr>
            <a:r>
              <a:rPr lang="en-US" u="sng" dirty="0" smtClean="0"/>
              <a:t>Automatic level  </a:t>
            </a:r>
          </a:p>
          <a:p>
            <a:pPr lvl="2" eaLnBrk="1" hangingPunct="1">
              <a:defRPr/>
            </a:pPr>
            <a:r>
              <a:rPr lang="en-US" dirty="0" smtClean="0"/>
              <a:t>habit, controlled by environmental stimuli.  Ex.  Cycling to school</a:t>
            </a:r>
          </a:p>
          <a:p>
            <a:pPr lvl="1" eaLnBrk="1" hangingPunct="1">
              <a:defRPr/>
            </a:pPr>
            <a:r>
              <a:rPr lang="en-US" u="sng" dirty="0" smtClean="0"/>
              <a:t>Supervisory attention level</a:t>
            </a:r>
          </a:p>
          <a:p>
            <a:pPr lvl="2" eaLnBrk="1" hangingPunct="1">
              <a:defRPr/>
            </a:pPr>
            <a:r>
              <a:rPr lang="en-US" dirty="0" smtClean="0"/>
              <a:t>Emergencies</a:t>
            </a:r>
          </a:p>
          <a:p>
            <a:pPr lvl="2" eaLnBrk="1" hangingPunct="1">
              <a:defRPr/>
            </a:pPr>
            <a:r>
              <a:rPr lang="en-US" dirty="0" smtClean="0"/>
              <a:t>New situations that require different strategies</a:t>
            </a:r>
          </a:p>
          <a:p>
            <a:pPr lvl="2" eaLnBrk="1" hangingPunct="1">
              <a:defRPr/>
            </a:pPr>
            <a:r>
              <a:rPr lang="en-US" dirty="0" smtClean="0"/>
              <a:t>Ex.  Approaching car while cycling</a:t>
            </a:r>
          </a:p>
          <a:p>
            <a:pPr lvl="2"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Episodic Buffer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Temporary and passive display store until the info is needed.</a:t>
            </a:r>
          </a:p>
          <a:p>
            <a:pPr eaLnBrk="1" hangingPunct="1">
              <a:defRPr/>
            </a:pPr>
            <a:r>
              <a:rPr lang="en-US" dirty="0" smtClean="0"/>
              <a:t>Processing takes place elsewhere</a:t>
            </a:r>
          </a:p>
          <a:p>
            <a:pPr eaLnBrk="1" hangingPunct="1">
              <a:defRPr/>
            </a:pPr>
            <a:r>
              <a:rPr lang="en-US" dirty="0" smtClean="0"/>
              <a:t>Ex.  Recalling the details of a landscape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Phonological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Articulatory</a:t>
            </a:r>
            <a:r>
              <a:rPr lang="en-US" dirty="0" smtClean="0"/>
              <a:t> control system (inner voice)</a:t>
            </a:r>
          </a:p>
          <a:p>
            <a:pPr lvl="1" eaLnBrk="1" hangingPunct="1">
              <a:defRPr/>
            </a:pPr>
            <a:r>
              <a:rPr lang="en-US" dirty="0" smtClean="0"/>
              <a:t>Holds information in a verbal form</a:t>
            </a:r>
          </a:p>
          <a:p>
            <a:pPr lvl="2" eaLnBrk="1" hangingPunct="1">
              <a:defRPr/>
            </a:pPr>
            <a:r>
              <a:rPr lang="en-US" dirty="0" smtClean="0"/>
              <a:t>Ex.  Repeating a phone # to yourself</a:t>
            </a:r>
          </a:p>
          <a:p>
            <a:pPr lvl="1" eaLnBrk="1" hangingPunct="1">
              <a:defRPr/>
            </a:pPr>
            <a:r>
              <a:rPr lang="en-US" dirty="0" smtClean="0"/>
              <a:t>Holds words ready as you prepare to speak</a:t>
            </a:r>
          </a:p>
          <a:p>
            <a:pPr eaLnBrk="1" hangingPunct="1">
              <a:defRPr/>
            </a:pPr>
            <a:r>
              <a:rPr lang="en-US" dirty="0" smtClean="0"/>
              <a:t>Phonological store (inner ear)</a:t>
            </a:r>
          </a:p>
          <a:p>
            <a:pPr lvl="1" eaLnBrk="1" hangingPunct="1">
              <a:defRPr/>
            </a:pPr>
            <a:r>
              <a:rPr lang="en-US" dirty="0" smtClean="0"/>
              <a:t>Holds speech-based material in a phonological form.</a:t>
            </a:r>
          </a:p>
          <a:p>
            <a:pPr lvl="1"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Visuospatial</a:t>
            </a:r>
            <a:r>
              <a:rPr lang="en-US" dirty="0" smtClean="0"/>
              <a:t> Sketchpad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Inner eye</a:t>
            </a:r>
          </a:p>
          <a:p>
            <a:pPr eaLnBrk="1" hangingPunct="1">
              <a:defRPr/>
            </a:pPr>
            <a:r>
              <a:rPr lang="en-US" dirty="0" smtClean="0"/>
              <a:t>Visual and spatial information from</a:t>
            </a:r>
          </a:p>
          <a:p>
            <a:pPr lvl="1" eaLnBrk="1" hangingPunct="1">
              <a:defRPr/>
            </a:pPr>
            <a:r>
              <a:rPr lang="en-US" dirty="0" smtClean="0"/>
              <a:t>Sensory memory</a:t>
            </a:r>
          </a:p>
          <a:p>
            <a:pPr lvl="1" eaLnBrk="1" hangingPunct="1">
              <a:defRPr/>
            </a:pPr>
            <a:r>
              <a:rPr lang="en-US" dirty="0" smtClean="0"/>
              <a:t>LTM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Evidence of working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Working memory widely accepted</a:t>
            </a:r>
          </a:p>
          <a:p>
            <a:pPr eaLnBrk="1" hangingPunct="1">
              <a:defRPr/>
            </a:pPr>
            <a:r>
              <a:rPr lang="en-US" u="sng" dirty="0" smtClean="0"/>
              <a:t>Dual-task techniques </a:t>
            </a:r>
            <a:r>
              <a:rPr lang="en-US" dirty="0" smtClean="0"/>
              <a:t>where participants are asked to perform:</a:t>
            </a:r>
          </a:p>
          <a:p>
            <a:pPr lvl="1" eaLnBrk="1" hangingPunct="1">
              <a:defRPr/>
            </a:pPr>
            <a:r>
              <a:rPr lang="en-US" dirty="0" smtClean="0"/>
              <a:t>Cognitive task that uses most of capacity of working memory. (telling a story)</a:t>
            </a:r>
          </a:p>
          <a:p>
            <a:pPr lvl="1" eaLnBrk="1" hangingPunct="1">
              <a:defRPr/>
            </a:pPr>
            <a:r>
              <a:rPr lang="en-US" dirty="0" smtClean="0"/>
              <a:t>Second cognitive task (memorizing list of #)</a:t>
            </a:r>
          </a:p>
          <a:p>
            <a:pPr lvl="1" eaLnBrk="1" hangingPunct="1">
              <a:defRPr/>
            </a:pPr>
            <a:r>
              <a:rPr lang="en-US" dirty="0" smtClean="0"/>
              <a:t>If both tasks interfere with each other</a:t>
            </a:r>
          </a:p>
          <a:p>
            <a:pPr lvl="2" eaLnBrk="1" hangingPunct="1">
              <a:defRPr/>
            </a:pPr>
            <a:r>
              <a:rPr lang="en-US" dirty="0" smtClean="0"/>
              <a:t>They use same component in STM</a:t>
            </a:r>
          </a:p>
          <a:p>
            <a:pPr lvl="1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Evidence of working memory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Baddeley</a:t>
            </a:r>
            <a:r>
              <a:rPr lang="en-US" dirty="0" smtClean="0"/>
              <a:t> and Hitch (1974)</a:t>
            </a:r>
          </a:p>
          <a:p>
            <a:pPr eaLnBrk="1" hangingPunct="1">
              <a:defRPr/>
            </a:pPr>
            <a:r>
              <a:rPr lang="en-US" dirty="0" smtClean="0"/>
              <a:t>Dual-task memory experiment</a:t>
            </a:r>
          </a:p>
          <a:p>
            <a:pPr lvl="1" eaLnBrk="1" hangingPunct="1">
              <a:defRPr/>
            </a:pPr>
            <a:r>
              <a:rPr lang="en-US" dirty="0" smtClean="0"/>
              <a:t>Findings:  </a:t>
            </a:r>
          </a:p>
          <a:p>
            <a:pPr lvl="2" eaLnBrk="1" hangingPunct="1">
              <a:defRPr/>
            </a:pPr>
            <a:r>
              <a:rPr lang="en-US" dirty="0" smtClean="0"/>
              <a:t>Evidence that STM has more than one unitary store</a:t>
            </a:r>
          </a:p>
          <a:p>
            <a:pPr lvl="2" eaLnBrk="1" hangingPunct="1">
              <a:defRPr/>
            </a:pPr>
            <a:r>
              <a:rPr lang="en-US" dirty="0" smtClean="0"/>
              <a:t>Working memory doesn’t easily breakdown with another concurrent task.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Evaluation of the working memory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More satisfactory explanation of storage and processing than STM of multi-store model.</a:t>
            </a:r>
          </a:p>
          <a:p>
            <a:pPr eaLnBrk="1" hangingPunct="1">
              <a:defRPr/>
            </a:pPr>
            <a:r>
              <a:rPr lang="en-US" dirty="0" smtClean="0"/>
              <a:t>Active storage and processing</a:t>
            </a:r>
          </a:p>
          <a:p>
            <a:pPr lvl="1" eaLnBrk="1" hangingPunct="1">
              <a:defRPr/>
            </a:pPr>
            <a:r>
              <a:rPr lang="en-US" dirty="0" smtClean="0"/>
              <a:t>Useful in understanding a wide range of tasks </a:t>
            </a:r>
          </a:p>
          <a:p>
            <a:pPr lvl="2" eaLnBrk="1" hangingPunct="1">
              <a:defRPr/>
            </a:pPr>
            <a:r>
              <a:rPr lang="en-US" dirty="0" smtClean="0"/>
              <a:t>Ex.  Reading comprehension and mental arithmetic</a:t>
            </a:r>
          </a:p>
          <a:p>
            <a:pPr lvl="1" eaLnBrk="1" hangingPunct="1">
              <a:defRPr/>
            </a:pPr>
            <a:r>
              <a:rPr lang="en-US" dirty="0" smtClean="0"/>
              <a:t>Multi-tasking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Pickering and </a:t>
            </a:r>
            <a:r>
              <a:rPr lang="en-US" dirty="0" err="1" smtClean="0"/>
              <a:t>Gathercole</a:t>
            </a:r>
            <a:r>
              <a:rPr lang="en-US" dirty="0" smtClean="0"/>
              <a:t> (2001) pg. 75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Working memory and early learning</a:t>
            </a:r>
          </a:p>
          <a:p>
            <a:pPr eaLnBrk="1" hangingPunct="1">
              <a:defRPr/>
            </a:pPr>
            <a:r>
              <a:rPr lang="en-US" dirty="0" smtClean="0"/>
              <a:t>Working Memory Test and Battery for Children</a:t>
            </a:r>
          </a:p>
          <a:p>
            <a:pPr lvl="1" eaLnBrk="1" hangingPunct="1">
              <a:defRPr/>
            </a:pPr>
            <a:r>
              <a:rPr lang="en-US" dirty="0" smtClean="0"/>
              <a:t>What did they find?  How useful?</a:t>
            </a:r>
          </a:p>
          <a:p>
            <a:pPr eaLnBrk="1" hangingPunct="1">
              <a:defRPr/>
            </a:pPr>
            <a:r>
              <a:rPr lang="en-US" dirty="0" smtClean="0"/>
              <a:t>What other studies analyze working memory and its implications for learning?</a:t>
            </a:r>
          </a:p>
          <a:p>
            <a:pPr eaLnBrk="1" hangingPunct="1">
              <a:defRPr/>
            </a:pPr>
            <a:r>
              <a:rPr lang="en-US" dirty="0" smtClean="0"/>
              <a:t>Holmes et al. (2008)  Math and visual patterns test</a:t>
            </a:r>
          </a:p>
          <a:p>
            <a:pPr eaLnBrk="1" hangingPunct="1">
              <a:defRPr/>
            </a:pPr>
            <a:r>
              <a:rPr lang="en-US" dirty="0" err="1" smtClean="0"/>
              <a:t>Eysenck</a:t>
            </a:r>
            <a:r>
              <a:rPr lang="en-US" dirty="0" smtClean="0"/>
              <a:t> (1988)  Intelligence linked to working memory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Long Term Memory System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defRPr/>
            </a:pPr>
            <a:r>
              <a:rPr lang="en-US" dirty="0" smtClean="0"/>
              <a:t>Explicit/Declarative Memories</a:t>
            </a:r>
          </a:p>
          <a:p>
            <a:pPr lvl="2" eaLnBrk="1" hangingPunct="1">
              <a:defRPr/>
            </a:pPr>
            <a:r>
              <a:rPr lang="en-US" dirty="0" smtClean="0"/>
              <a:t>Semantic Memories (general knowledge)</a:t>
            </a:r>
          </a:p>
          <a:p>
            <a:pPr lvl="2" eaLnBrk="1" hangingPunct="1">
              <a:defRPr/>
            </a:pPr>
            <a:r>
              <a:rPr lang="en-US" dirty="0" smtClean="0"/>
              <a:t>Episodic Memories (personal experience)</a:t>
            </a:r>
          </a:p>
          <a:p>
            <a:pPr lvl="2"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Hippocampus important</a:t>
            </a:r>
          </a:p>
          <a:p>
            <a:pPr lvl="1" eaLnBrk="1" hangingPunct="1">
              <a:defRPr/>
            </a:pPr>
            <a:r>
              <a:rPr lang="en-US" dirty="0" smtClean="0"/>
              <a:t>Implicit/Non-declarative Memories</a:t>
            </a:r>
          </a:p>
          <a:p>
            <a:pPr lvl="2" eaLnBrk="1" hangingPunct="1">
              <a:defRPr/>
            </a:pPr>
            <a:r>
              <a:rPr lang="en-US" dirty="0" smtClean="0"/>
              <a:t>Procedural memories (skills, habits, “knowing how”)</a:t>
            </a:r>
          </a:p>
          <a:p>
            <a:pPr lvl="2" eaLnBrk="1" hangingPunct="1">
              <a:defRPr/>
            </a:pPr>
            <a:r>
              <a:rPr lang="en-US" dirty="0" smtClean="0"/>
              <a:t>Emotional memories </a:t>
            </a:r>
          </a:p>
          <a:p>
            <a:pPr lvl="3" eaLnBrk="1" hangingPunct="1">
              <a:defRPr/>
            </a:pPr>
            <a:r>
              <a:rPr lang="en-US" dirty="0" err="1" smtClean="0">
                <a:solidFill>
                  <a:srgbClr val="FF0000"/>
                </a:solidFill>
              </a:rPr>
              <a:t>Amygdala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3" eaLnBrk="1" hangingPunct="1">
              <a:defRPr/>
            </a:pPr>
            <a:r>
              <a:rPr lang="en-US" dirty="0" smtClean="0">
                <a:solidFill>
                  <a:srgbClr val="FF0000"/>
                </a:solidFill>
              </a:rPr>
              <a:t>Hard to forget, Post-traumatic stress disorder</a:t>
            </a:r>
          </a:p>
          <a:p>
            <a:pPr lvl="3" eaLnBrk="1" hangingPunct="1"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/>
              <a:t>Principles that define the cognitive level of analysis</a:t>
            </a:r>
          </a:p>
        </p:txBody>
      </p:sp>
      <p:sp>
        <p:nvSpPr>
          <p:cNvPr id="14338" name="Text Placeholder 3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b="1"/>
              <a:t>1</a:t>
            </a:r>
            <a:r>
              <a:rPr lang="en-US" sz="2400" b="1" baseline="30000"/>
              <a:t>st</a:t>
            </a:r>
            <a:r>
              <a:rPr lang="en-US" sz="2400" b="1"/>
              <a:t> Principle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605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/>
              <a:t>1.  </a:t>
            </a:r>
            <a:r>
              <a:rPr lang="en-US" sz="2400" i="1"/>
              <a:t>Mental processes guide behavior</a:t>
            </a:r>
          </a:p>
          <a:p>
            <a:pPr lvl="1" eaLnBrk="1" hangingPunct="1">
              <a:defRPr/>
            </a:pPr>
            <a:r>
              <a:rPr lang="en-US" sz="2000" b="1"/>
              <a:t>Bottom –up processing </a:t>
            </a:r>
            <a:r>
              <a:rPr lang="en-US" sz="2000"/>
              <a:t>(from the sensory system)</a:t>
            </a:r>
          </a:p>
          <a:p>
            <a:pPr lvl="1" eaLnBrk="1" hangingPunct="1">
              <a:defRPr/>
            </a:pPr>
            <a:r>
              <a:rPr lang="en-US" sz="2000" b="1"/>
              <a:t>Top-down processing </a:t>
            </a:r>
            <a:r>
              <a:rPr lang="en-US" sz="2000"/>
              <a:t>(in the mind, via pre-stored information in the memory)</a:t>
            </a:r>
          </a:p>
          <a:p>
            <a:pPr lvl="1" eaLnBrk="1" hangingPunct="1">
              <a:defRPr/>
            </a:pPr>
            <a:r>
              <a:rPr lang="en-US" sz="2000"/>
              <a:t>Output (in the form of behaviour)	</a:t>
            </a:r>
          </a:p>
          <a:p>
            <a:pPr lvl="1" eaLnBrk="1" hangingPunct="1">
              <a:defRPr/>
            </a:pPr>
            <a:r>
              <a:rPr lang="en-US" sz="2000"/>
              <a:t>Dweck- mindset determines behavior</a:t>
            </a:r>
          </a:p>
          <a:p>
            <a:pPr lvl="1" eaLnBrk="1" hangingPunct="1">
              <a:buFontTx/>
              <a:buNone/>
              <a:defRPr/>
            </a:pPr>
            <a:endParaRPr lang="en-US" sz="2000"/>
          </a:p>
        </p:txBody>
      </p:sp>
      <p:sp>
        <p:nvSpPr>
          <p:cNvPr id="14340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b="1"/>
              <a:t>Memory is not infallible</a:t>
            </a:r>
          </a:p>
        </p:txBody>
      </p:sp>
      <p:sp>
        <p:nvSpPr>
          <p:cNvPr id="14341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645025" y="2174875"/>
            <a:ext cx="4041775" cy="395605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/>
              <a:t>Memory</a:t>
            </a:r>
          </a:p>
          <a:p>
            <a:pPr lvl="1" eaLnBrk="1" hangingPunct="1">
              <a:defRPr/>
            </a:pPr>
            <a:r>
              <a:rPr lang="en-US" sz="2000" b="1"/>
              <a:t>Reconstructive nature </a:t>
            </a:r>
          </a:p>
          <a:p>
            <a:pPr lvl="1" eaLnBrk="1" hangingPunct="1">
              <a:defRPr/>
            </a:pPr>
            <a:r>
              <a:rPr lang="en-US" sz="2000" b="1"/>
              <a:t>False memories</a:t>
            </a:r>
          </a:p>
          <a:p>
            <a:pPr eaLnBrk="1" hangingPunct="1">
              <a:defRPr/>
            </a:pPr>
            <a:r>
              <a:rPr lang="en-US" sz="2400" b="1"/>
              <a:t>Perception</a:t>
            </a:r>
          </a:p>
          <a:p>
            <a:pPr lvl="1" eaLnBrk="1" hangingPunct="1">
              <a:defRPr/>
            </a:pPr>
            <a:r>
              <a:rPr lang="en-US" sz="2000"/>
              <a:t>Process that interprets and organizes information to produce some meaningful experience of the world.</a:t>
            </a:r>
          </a:p>
          <a:p>
            <a:pPr lvl="1" eaLnBrk="1" hangingPunct="1">
              <a:defRPr/>
            </a:pPr>
            <a:r>
              <a:rPr lang="en-US" sz="2000"/>
              <a:t>Necker Cube pg. 68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Brain damage and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Case of Clive Wearing</a:t>
            </a:r>
          </a:p>
          <a:p>
            <a:pPr>
              <a:defRPr/>
            </a:pPr>
            <a:r>
              <a:rPr lang="en-US" dirty="0" smtClean="0"/>
              <a:t>What  insight did we gain from his case?</a:t>
            </a: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Episodic and semantic memory lost</a:t>
            </a: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Implicit memory OK</a:t>
            </a: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Emotional memory OK</a:t>
            </a:r>
          </a:p>
          <a:p>
            <a:pPr>
              <a:defRPr/>
            </a:pPr>
            <a:r>
              <a:rPr lang="en-US" dirty="0" smtClean="0">
                <a:solidFill>
                  <a:srgbClr val="FF0000"/>
                </a:solidFill>
              </a:rPr>
              <a:t>Evidence of Distributed memory system</a:t>
            </a:r>
          </a:p>
          <a:p>
            <a:pPr>
              <a:defRPr/>
            </a:pPr>
            <a:r>
              <a:rPr lang="en-US" dirty="0" smtClean="0"/>
              <a:t>Case of HM</a:t>
            </a:r>
          </a:p>
          <a:p>
            <a:pPr lvl="1">
              <a:defRPr/>
            </a:pPr>
            <a:r>
              <a:rPr lang="en-US" dirty="0" smtClean="0"/>
              <a:t>Inability to form new memories</a:t>
            </a:r>
          </a:p>
          <a:p>
            <a:pPr lvl="1">
              <a:defRPr/>
            </a:pPr>
            <a:r>
              <a:rPr lang="en-US" dirty="0" smtClean="0"/>
              <a:t>MRI Scanner</a:t>
            </a:r>
          </a:p>
          <a:p>
            <a:pPr>
              <a:defRPr/>
            </a:pP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Cultural Factors in 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new societal factors in the modern age are affecting our cognitive abilities?</a:t>
            </a:r>
          </a:p>
          <a:p>
            <a:pPr>
              <a:defRPr/>
            </a:pPr>
            <a:r>
              <a:rPr lang="en-US" dirty="0" smtClean="0"/>
              <a:t>How do children learn the basics of culture?</a:t>
            </a:r>
          </a:p>
          <a:p>
            <a:pPr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Cross-cultural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role does schooling play on remembering?</a:t>
            </a:r>
          </a:p>
          <a:p>
            <a:pPr>
              <a:defRPr/>
            </a:pPr>
            <a:r>
              <a:rPr lang="en-US" dirty="0" smtClean="0"/>
              <a:t>Cole and Scribner (1974)</a:t>
            </a:r>
          </a:p>
          <a:p>
            <a:pPr lvl="1">
              <a:defRPr/>
            </a:pPr>
            <a:r>
              <a:rPr lang="en-US" dirty="0" smtClean="0"/>
              <a:t>US vs. </a:t>
            </a:r>
            <a:r>
              <a:rPr lang="en-US" dirty="0" smtClean="0"/>
              <a:t>Liberian </a:t>
            </a:r>
            <a:r>
              <a:rPr lang="en-US" dirty="0" smtClean="0"/>
              <a:t>children</a:t>
            </a:r>
          </a:p>
          <a:p>
            <a:pPr lvl="1">
              <a:defRPr/>
            </a:pPr>
            <a:r>
              <a:rPr lang="en-US" dirty="0" smtClean="0"/>
              <a:t>How was schooling a factor?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Chunking</a:t>
            </a:r>
          </a:p>
          <a:p>
            <a:pPr>
              <a:defRPr/>
            </a:pPr>
            <a:r>
              <a:rPr lang="en-US" dirty="0" smtClean="0"/>
              <a:t>Narrative</a:t>
            </a:r>
          </a:p>
          <a:p>
            <a:pPr>
              <a:defRPr/>
            </a:pPr>
            <a:r>
              <a:rPr lang="en-US" dirty="0" err="1" smtClean="0"/>
              <a:t>Rogoff</a:t>
            </a:r>
            <a:r>
              <a:rPr lang="en-US" dirty="0" smtClean="0"/>
              <a:t> and </a:t>
            </a:r>
            <a:r>
              <a:rPr lang="en-US" dirty="0" err="1" smtClean="0"/>
              <a:t>Wadell</a:t>
            </a:r>
            <a:r>
              <a:rPr lang="en-US" dirty="0" smtClean="0"/>
              <a:t> (1982</a:t>
            </a:r>
            <a:r>
              <a:rPr lang="en-US" dirty="0" smtClean="0"/>
              <a:t>)  Mayan Children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Memory linked to relevance to daily lives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Reliability of Cognitive Process: 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How reliable is memory?</a:t>
            </a:r>
          </a:p>
          <a:p>
            <a:pPr lvl="1">
              <a:defRPr/>
            </a:pPr>
            <a:r>
              <a:rPr lang="en-US" b="1" dirty="0" smtClean="0"/>
              <a:t>Reconstructive nature </a:t>
            </a:r>
            <a:r>
              <a:rPr lang="en-US" dirty="0" smtClean="0"/>
              <a:t>of memory</a:t>
            </a:r>
          </a:p>
          <a:p>
            <a:pPr lvl="2">
              <a:defRPr/>
            </a:pPr>
            <a:r>
              <a:rPr lang="en-US" dirty="0" smtClean="0"/>
              <a:t>Processing to “make sense” of world</a:t>
            </a:r>
            <a:endParaRPr lang="en-US" dirty="0"/>
          </a:p>
          <a:p>
            <a:pPr>
              <a:defRPr/>
            </a:pPr>
            <a:r>
              <a:rPr lang="en-US" dirty="0" smtClean="0"/>
              <a:t>What were Freud’s views on memory?</a:t>
            </a:r>
          </a:p>
          <a:p>
            <a:pPr lvl="1">
              <a:defRPr/>
            </a:pPr>
            <a:r>
              <a:rPr lang="en-US" dirty="0" smtClean="0"/>
              <a:t>Repression</a:t>
            </a:r>
          </a:p>
          <a:p>
            <a:pPr>
              <a:defRPr/>
            </a:pPr>
            <a:r>
              <a:rPr lang="en-US" dirty="0" smtClean="0"/>
              <a:t>What is a criticism of “retrieving” memories by therapists?</a:t>
            </a:r>
          </a:p>
          <a:p>
            <a:pPr lvl="1">
              <a:defRPr/>
            </a:pPr>
            <a:r>
              <a:rPr lang="en-US" dirty="0" smtClean="0"/>
              <a:t>False Memory Syndrome Foundation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Empirical Testing of Reliability of Memory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Bartlett-  </a:t>
            </a:r>
            <a:r>
              <a:rPr lang="en-US" i="1" dirty="0" smtClean="0"/>
              <a:t>Remembering</a:t>
            </a:r>
            <a:r>
              <a:rPr lang="en-US" dirty="0" smtClean="0"/>
              <a:t> (1932)</a:t>
            </a:r>
          </a:p>
          <a:p>
            <a:pPr lvl="1"/>
            <a:r>
              <a:rPr lang="en-US" dirty="0" smtClean="0"/>
              <a:t>Serial Reproduction</a:t>
            </a:r>
          </a:p>
          <a:p>
            <a:r>
              <a:rPr lang="en-US" dirty="0" smtClean="0"/>
              <a:t>What were some characteristics of the changed story?</a:t>
            </a:r>
          </a:p>
          <a:p>
            <a:pPr lvl="1"/>
            <a:r>
              <a:rPr lang="en-US" dirty="0" smtClean="0"/>
              <a:t>Shorter</a:t>
            </a:r>
          </a:p>
          <a:p>
            <a:pPr lvl="1"/>
            <a:r>
              <a:rPr lang="en-US" dirty="0" smtClean="0"/>
              <a:t>Story remained coherent (yet distorted)</a:t>
            </a:r>
          </a:p>
          <a:p>
            <a:pPr lvl="1"/>
            <a:r>
              <a:rPr lang="en-US" dirty="0" smtClean="0"/>
              <a:t>Story became more conventional</a:t>
            </a:r>
          </a:p>
          <a:p>
            <a:r>
              <a:rPr lang="en-US" dirty="0" smtClean="0"/>
              <a:t>Describe Bartlett’s conclusions?</a:t>
            </a:r>
          </a:p>
          <a:p>
            <a:pPr lvl="1"/>
            <a:r>
              <a:rPr lang="en-US" dirty="0" smtClean="0"/>
              <a:t>Schema and Imaginative </a:t>
            </a:r>
            <a:r>
              <a:rPr lang="en-US" dirty="0" err="1" smtClean="0"/>
              <a:t>Recostruction</a:t>
            </a:r>
            <a:endParaRPr lang="en-U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Loftus and Car Crash Experiment</a:t>
            </a:r>
          </a:p>
          <a:p>
            <a:pPr lvl="1"/>
            <a:r>
              <a:rPr lang="en-US" dirty="0" smtClean="0"/>
              <a:t>What did Loftus test?</a:t>
            </a:r>
          </a:p>
          <a:p>
            <a:pPr lvl="1"/>
            <a:r>
              <a:rPr lang="en-US" dirty="0" smtClean="0"/>
              <a:t>Results and conclusions?</a:t>
            </a:r>
          </a:p>
          <a:p>
            <a:pPr lvl="1"/>
            <a:r>
              <a:rPr lang="en-US" dirty="0" smtClean="0"/>
              <a:t>Criticisms?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00400"/>
            <a:ext cx="285750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 and Cognitive Research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Discuss why the PET scan is particularly useful for </a:t>
            </a:r>
            <a:r>
              <a:rPr lang="en-US" dirty="0" err="1" smtClean="0"/>
              <a:t>Alzheimers</a:t>
            </a:r>
            <a:r>
              <a:rPr lang="en-US" dirty="0" smtClean="0"/>
              <a:t> detection.</a:t>
            </a:r>
          </a:p>
          <a:p>
            <a:r>
              <a:rPr lang="en-US" dirty="0" smtClean="0"/>
              <a:t>How do MRI’s work?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5362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b="1"/>
              <a:t>2</a:t>
            </a:r>
            <a:r>
              <a:rPr lang="en-US" sz="2400" b="1" baseline="30000"/>
              <a:t>nd</a:t>
            </a:r>
            <a:r>
              <a:rPr lang="en-US" sz="2400" b="1"/>
              <a:t> Principle</a:t>
            </a:r>
          </a:p>
        </p:txBody>
      </p:sp>
      <p:sp>
        <p:nvSpPr>
          <p:cNvPr id="15363" name="Content Placeholder 3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4040188" cy="395605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/>
              <a:t>The mind can be studied scientifically </a:t>
            </a:r>
          </a:p>
          <a:p>
            <a:pPr lvl="1" eaLnBrk="1" hangingPunct="1">
              <a:defRPr/>
            </a:pPr>
            <a:r>
              <a:rPr lang="en-US" sz="2000"/>
              <a:t>experimental method (artificial??)</a:t>
            </a:r>
          </a:p>
          <a:p>
            <a:pPr lvl="1" eaLnBrk="1" hangingPunct="1">
              <a:defRPr/>
            </a:pPr>
            <a:r>
              <a:rPr lang="en-US" sz="2000"/>
              <a:t>daily context</a:t>
            </a:r>
          </a:p>
          <a:p>
            <a:pPr lvl="2" eaLnBrk="1" hangingPunct="1">
              <a:defRPr/>
            </a:pPr>
            <a:r>
              <a:rPr lang="en-US" sz="1800"/>
              <a:t>Case studies</a:t>
            </a:r>
          </a:p>
          <a:p>
            <a:pPr lvl="1" eaLnBrk="1" hangingPunct="1">
              <a:defRPr/>
            </a:pPr>
            <a:r>
              <a:rPr lang="en-US" sz="2000"/>
              <a:t>Technology</a:t>
            </a:r>
          </a:p>
          <a:p>
            <a:pPr lvl="2" eaLnBrk="1" hangingPunct="1">
              <a:defRPr/>
            </a:pPr>
            <a:r>
              <a:rPr lang="en-US" sz="1800"/>
              <a:t>fMRI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US" sz="1800"/>
          </a:p>
          <a:p>
            <a:pPr lvl="1" eaLnBrk="1" hangingPunct="1">
              <a:buFontTx/>
              <a:buNone/>
              <a:defRPr/>
            </a:pPr>
            <a:endParaRPr lang="en-US" sz="2000"/>
          </a:p>
        </p:txBody>
      </p:sp>
      <p:sp>
        <p:nvSpPr>
          <p:cNvPr id="15364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en-US" sz="2400" b="1"/>
              <a:t>3</a:t>
            </a:r>
            <a:r>
              <a:rPr lang="en-US" sz="2400" b="1" baseline="30000"/>
              <a:t>rd</a:t>
            </a:r>
            <a:r>
              <a:rPr lang="en-US" sz="2400" b="1"/>
              <a:t> Principle</a:t>
            </a:r>
          </a:p>
        </p:txBody>
      </p:sp>
      <p:sp>
        <p:nvSpPr>
          <p:cNvPr id="15365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4645025" y="2174875"/>
            <a:ext cx="4041775" cy="395605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/>
              <a:t>Cognitive processes are influenced by social and cultural factors.</a:t>
            </a:r>
          </a:p>
          <a:p>
            <a:pPr lvl="1" eaLnBrk="1" hangingPunct="1">
              <a:defRPr/>
            </a:pPr>
            <a:r>
              <a:rPr lang="en-US" sz="2000" b="1"/>
              <a:t>Schema</a:t>
            </a:r>
          </a:p>
          <a:p>
            <a:pPr lvl="2" eaLnBrk="1" hangingPunct="1">
              <a:defRPr/>
            </a:pPr>
            <a:r>
              <a:rPr lang="en-US" sz="1800" b="1"/>
              <a:t>Mental representation of knowledge</a:t>
            </a:r>
          </a:p>
          <a:p>
            <a:pPr lvl="1" eaLnBrk="1" hangingPunct="1">
              <a:defRPr/>
            </a:pPr>
            <a:r>
              <a:rPr lang="en-US" sz="2000"/>
              <a:t>What did Bartlett say about schema, culture, and memory?</a:t>
            </a:r>
          </a:p>
          <a:p>
            <a:pPr lvl="2" eaLnBrk="1" hangingPunct="1">
              <a:defRPr/>
            </a:pPr>
            <a:r>
              <a:rPr lang="en-US" sz="1800"/>
              <a:t>Memory Distortions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/>
              <a:t>Be A Thinker Pg. 69</a:t>
            </a:r>
            <a:br>
              <a:rPr lang="en-US" sz="4000"/>
            </a:br>
            <a:endParaRPr lang="en-US" sz="4000"/>
          </a:p>
        </p:txBody>
      </p:sp>
      <p:sp>
        <p:nvSpPr>
          <p:cNvPr id="16386" name="Content Placeholder 6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Will It Ever be possible to develop robots that can think like humans?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/>
              <a:t>A theory of a cognitive process:  Schema Theory</a:t>
            </a:r>
          </a:p>
        </p:txBody>
      </p:sp>
      <p:sp>
        <p:nvSpPr>
          <p:cNvPr id="17410" name="Content Placeholder 2"/>
          <p:cNvSpPr>
            <a:spLocks noGrp="1"/>
          </p:cNvSpPr>
          <p:nvPr>
            <p:ph idx="4294967295"/>
          </p:nvPr>
        </p:nvSpPr>
        <p:spPr>
          <a:xfrm>
            <a:off x="609600" y="1600200"/>
            <a:ext cx="8229600" cy="4530725"/>
          </a:xfrm>
        </p:spPr>
        <p:txBody>
          <a:bodyPr/>
          <a:lstStyle/>
          <a:p>
            <a:pPr eaLnBrk="1" hangingPunct="1">
              <a:defRPr/>
            </a:pPr>
            <a:r>
              <a:rPr lang="en-US" b="1" u="sng" dirty="0" smtClean="0"/>
              <a:t>Schema theory</a:t>
            </a:r>
            <a:r>
              <a:rPr lang="en-US" dirty="0" smtClean="0"/>
              <a:t>:  theory about information processing</a:t>
            </a:r>
          </a:p>
          <a:p>
            <a:pPr eaLnBrk="1" hangingPunct="1">
              <a:defRPr/>
            </a:pPr>
            <a:r>
              <a:rPr lang="en-US" b="1" u="sng" dirty="0" smtClean="0"/>
              <a:t>Cognitive schema</a:t>
            </a:r>
            <a:r>
              <a:rPr lang="en-US" dirty="0" smtClean="0"/>
              <a:t>:  networks of knowledge, beliefs, expectations about particular aspects of the world.</a:t>
            </a:r>
          </a:p>
          <a:p>
            <a:pPr eaLnBrk="1" hangingPunct="1">
              <a:defRPr/>
            </a:pPr>
            <a:r>
              <a:rPr lang="en-US" dirty="0" smtClean="0"/>
              <a:t>Assumption:  Human processing is influenced by what we know (schema).</a:t>
            </a:r>
          </a:p>
          <a:p>
            <a:pPr eaLnBrk="1" hangingPunct="1">
              <a:defRPr/>
            </a:pPr>
            <a:r>
              <a:rPr lang="en-US" dirty="0" smtClean="0"/>
              <a:t>Can you give an example of this?</a:t>
            </a:r>
          </a:p>
          <a:p>
            <a:pPr eaLnBrk="1" hangingPunct="1">
              <a:defRPr/>
            </a:pPr>
            <a:r>
              <a:rPr lang="en-US" dirty="0" smtClean="0"/>
              <a:t>How is this related to </a:t>
            </a:r>
            <a:r>
              <a:rPr lang="en-US" b="1" dirty="0" smtClean="0"/>
              <a:t>distortions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Schema Theory and Memory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Memory Processes</a:t>
            </a:r>
          </a:p>
          <a:p>
            <a:pPr lvl="1" eaLnBrk="1" hangingPunct="1">
              <a:defRPr/>
            </a:pPr>
            <a:r>
              <a:rPr lang="en-US" dirty="0" smtClean="0"/>
              <a:t>Encoding: transforming sensory information into meaningful memory</a:t>
            </a:r>
          </a:p>
          <a:p>
            <a:pPr lvl="1" eaLnBrk="1" hangingPunct="1">
              <a:defRPr/>
            </a:pPr>
            <a:r>
              <a:rPr lang="en-US" dirty="0" smtClean="0"/>
              <a:t>Storage:  creating a biological trace of the encoded information in memory</a:t>
            </a:r>
          </a:p>
          <a:p>
            <a:pPr lvl="1" eaLnBrk="1" hangingPunct="1">
              <a:defRPr/>
            </a:pPr>
            <a:r>
              <a:rPr lang="en-US" dirty="0" smtClean="0"/>
              <a:t>Retrieval:  using stored information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Evaluation of Schema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are the positive aspects and limitations of schema theory?</a:t>
            </a:r>
          </a:p>
          <a:p>
            <a:pPr eaLnBrk="1" hangingPunct="1">
              <a:defRPr/>
            </a:pPr>
            <a:r>
              <a:rPr lang="en-US" dirty="0" smtClean="0"/>
              <a:t>Pros</a:t>
            </a:r>
          </a:p>
          <a:p>
            <a:pPr lvl="1" eaLnBrk="1" hangingPunct="1">
              <a:defRPr/>
            </a:pPr>
            <a:r>
              <a:rPr lang="en-US" dirty="0" smtClean="0"/>
              <a:t>Helps understanding how people</a:t>
            </a:r>
          </a:p>
          <a:p>
            <a:pPr lvl="2" eaLnBrk="1" hangingPunct="1">
              <a:defRPr/>
            </a:pPr>
            <a:r>
              <a:rPr lang="en-US" dirty="0" smtClean="0"/>
              <a:t>Categorize, interpret, make inferences</a:t>
            </a:r>
          </a:p>
          <a:p>
            <a:pPr lvl="2" eaLnBrk="1" hangingPunct="1">
              <a:defRPr/>
            </a:pPr>
            <a:r>
              <a:rPr lang="en-US" dirty="0" smtClean="0"/>
              <a:t> have memory distortions</a:t>
            </a:r>
          </a:p>
          <a:p>
            <a:pPr lvl="2" eaLnBrk="1" hangingPunct="1">
              <a:defRPr/>
            </a:pPr>
            <a:r>
              <a:rPr lang="en-US" dirty="0" smtClean="0"/>
              <a:t>Have “social schemas” (prejudice, stereotyping)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Cons</a:t>
            </a:r>
          </a:p>
          <a:p>
            <a:pPr lvl="1" eaLnBrk="1" hangingPunct="1">
              <a:defRPr/>
            </a:pPr>
            <a:r>
              <a:rPr lang="en-US" dirty="0" smtClean="0"/>
              <a:t>Not Clear</a:t>
            </a:r>
          </a:p>
          <a:p>
            <a:pPr lvl="2" eaLnBrk="1" hangingPunct="1">
              <a:defRPr/>
            </a:pPr>
            <a:r>
              <a:rPr lang="en-US" dirty="0" smtClean="0"/>
              <a:t>How are schemas acquired?</a:t>
            </a:r>
          </a:p>
          <a:p>
            <a:pPr lvl="2" eaLnBrk="1" hangingPunct="1">
              <a:defRPr/>
            </a:pPr>
            <a:r>
              <a:rPr lang="en-US" dirty="0" smtClean="0"/>
              <a:t>How do they actually influence cognitive processes?</a:t>
            </a:r>
          </a:p>
          <a:p>
            <a:pPr lvl="1" eaLnBrk="1" hangingPunct="1">
              <a:defRPr/>
            </a:pPr>
            <a:r>
              <a:rPr lang="en-US" dirty="0" smtClean="0"/>
              <a:t>Too vague to be useful (opinion)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 model of memory: the working memory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Atkinson and </a:t>
            </a:r>
            <a:r>
              <a:rPr lang="en-US" dirty="0" err="1" smtClean="0"/>
              <a:t>Shiffrin</a:t>
            </a:r>
            <a:r>
              <a:rPr lang="en-US" dirty="0" smtClean="0"/>
              <a:t> (1968)</a:t>
            </a:r>
          </a:p>
          <a:p>
            <a:pPr lvl="1" eaLnBrk="1" hangingPunct="1">
              <a:defRPr/>
            </a:pPr>
            <a:r>
              <a:rPr lang="en-US" dirty="0" smtClean="0"/>
              <a:t>Multi-store model:  </a:t>
            </a:r>
          </a:p>
          <a:p>
            <a:pPr lvl="2" eaLnBrk="1" hangingPunct="1">
              <a:defRPr/>
            </a:pPr>
            <a:r>
              <a:rPr lang="en-US" dirty="0" smtClean="0"/>
              <a:t>Sensory Memory (modality specific)</a:t>
            </a:r>
          </a:p>
          <a:p>
            <a:pPr lvl="2" eaLnBrk="1" hangingPunct="1">
              <a:defRPr/>
            </a:pPr>
            <a:r>
              <a:rPr lang="en-US" dirty="0" smtClean="0"/>
              <a:t>Short-term Memory (needs attention, rehearsal)</a:t>
            </a:r>
          </a:p>
          <a:p>
            <a:pPr lvl="2" eaLnBrk="1" hangingPunct="1">
              <a:defRPr/>
            </a:pPr>
            <a:r>
              <a:rPr lang="en-US" dirty="0" smtClean="0"/>
              <a:t>Long-term Memory (needs encoding)</a:t>
            </a:r>
          </a:p>
          <a:p>
            <a:pPr lvl="2" eaLnBrk="1" hangingPunct="1"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en-US" dirty="0" smtClean="0"/>
              <a:t>Can you explain the Multi-store model?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Beam</Template>
  <TotalTime>568</TotalTime>
  <Words>986</Words>
  <Application>Microsoft Office PowerPoint</Application>
  <PresentationFormat>On-screen Show (4:3)</PresentationFormat>
  <Paragraphs>172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Beam</vt:lpstr>
      <vt:lpstr>3.1 Cognitive Level of Analysis:  Cognitive Processes</vt:lpstr>
      <vt:lpstr>Principles that define the cognitive level of analysis</vt:lpstr>
      <vt:lpstr>Slide 3</vt:lpstr>
      <vt:lpstr>Be A Thinker Pg. 69 </vt:lpstr>
      <vt:lpstr>A theory of a cognitive process:  Schema Theory</vt:lpstr>
      <vt:lpstr>Schema Theory and Memory Processing</vt:lpstr>
      <vt:lpstr>Evaluation of Schema Theory</vt:lpstr>
      <vt:lpstr>Slide 8</vt:lpstr>
      <vt:lpstr>A model of memory: the working memory model</vt:lpstr>
      <vt:lpstr>The Working Memory Model (Baddeley and Hitch) 1974</vt:lpstr>
      <vt:lpstr>Attention control</vt:lpstr>
      <vt:lpstr>Episodic Buffer</vt:lpstr>
      <vt:lpstr>The Phonological Loop</vt:lpstr>
      <vt:lpstr>Visuospatial Sketchpad</vt:lpstr>
      <vt:lpstr>Evidence of working memory</vt:lpstr>
      <vt:lpstr>Evidence of working memory (cont.)</vt:lpstr>
      <vt:lpstr>Evaluation of the working memory model</vt:lpstr>
      <vt:lpstr>Pickering and Gathercole (2001) pg. 75</vt:lpstr>
      <vt:lpstr>Long Term Memory System </vt:lpstr>
      <vt:lpstr>Brain damage and Memory</vt:lpstr>
      <vt:lpstr>Cultural Factors in Cognition</vt:lpstr>
      <vt:lpstr>Cross-cultural research</vt:lpstr>
      <vt:lpstr>Reliability of Cognitive Process:  Memory</vt:lpstr>
      <vt:lpstr>Empirical Testing of Reliability of Memory</vt:lpstr>
      <vt:lpstr>Slide 25</vt:lpstr>
      <vt:lpstr>Technology and Cognitive Research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3.1 Cognitive Level of Analysis:  Cognitive Processes</dc:title>
  <dc:creator>Marcus Lee</dc:creator>
  <cp:lastModifiedBy>Marcus Lee</cp:lastModifiedBy>
  <cp:revision>40</cp:revision>
  <dcterms:created xsi:type="dcterms:W3CDTF">2009-10-21T03:24:19Z</dcterms:created>
  <dcterms:modified xsi:type="dcterms:W3CDTF">2009-11-09T09:04:13Z</dcterms:modified>
</cp:coreProperties>
</file>